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86868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C7584AAE-BE74-4718-A46F-02126F5347B5}">
          <p14:sldIdLst>
            <p14:sldId id="256"/>
            <p14:sldId id="257"/>
            <p14:sldId id="259"/>
          </p14:sldIdLst>
        </p14:section>
        <p14:section name="1600-1900" id="{140B1789-A48A-4128-8902-74663EECF519}">
          <p14:sldIdLst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0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DB9E3-463C-46A9-8E50-0BAD25836B6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43000"/>
            <a:ext cx="2200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17D9B-885F-4496-B071-22C7D7230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4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510" y="1995312"/>
            <a:ext cx="7383780" cy="4244622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6403623"/>
            <a:ext cx="6515100" cy="2943577"/>
          </a:xfrm>
        </p:spPr>
        <p:txBody>
          <a:bodyPr/>
          <a:lstStyle>
            <a:lvl1pPr marL="0" indent="0" algn="ctr">
              <a:buNone/>
              <a:defRPr sz="2280"/>
            </a:lvl1pPr>
            <a:lvl2pPr marL="434340" indent="0" algn="ctr">
              <a:buNone/>
              <a:defRPr sz="1900"/>
            </a:lvl2pPr>
            <a:lvl3pPr marL="868680" indent="0" algn="ctr">
              <a:buNone/>
              <a:defRPr sz="1710"/>
            </a:lvl3pPr>
            <a:lvl4pPr marL="1303020" indent="0" algn="ctr">
              <a:buNone/>
              <a:defRPr sz="1520"/>
            </a:lvl4pPr>
            <a:lvl5pPr marL="1737360" indent="0" algn="ctr">
              <a:buNone/>
              <a:defRPr sz="1520"/>
            </a:lvl5pPr>
            <a:lvl6pPr marL="2171700" indent="0" algn="ctr">
              <a:buNone/>
              <a:defRPr sz="1520"/>
            </a:lvl6pPr>
            <a:lvl7pPr marL="2606040" indent="0" algn="ctr">
              <a:buNone/>
              <a:defRPr sz="1520"/>
            </a:lvl7pPr>
            <a:lvl8pPr marL="3040380" indent="0" algn="ctr">
              <a:buNone/>
              <a:defRPr sz="1520"/>
            </a:lvl8pPr>
            <a:lvl9pPr marL="3474720" indent="0" algn="ctr">
              <a:buNone/>
              <a:defRPr sz="1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6492" y="649111"/>
            <a:ext cx="1873091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7218" y="649111"/>
            <a:ext cx="5510689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5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4" y="3039537"/>
            <a:ext cx="7492365" cy="507153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94" y="8159048"/>
            <a:ext cx="7492365" cy="2666999"/>
          </a:xfrm>
        </p:spPr>
        <p:txBody>
          <a:bodyPr/>
          <a:lstStyle>
            <a:lvl1pPr marL="0" indent="0">
              <a:buNone/>
              <a:defRPr sz="2280">
                <a:solidFill>
                  <a:schemeClr val="tx1">
                    <a:tint val="82000"/>
                  </a:schemeClr>
                </a:solidFill>
              </a:defRPr>
            </a:lvl1pPr>
            <a:lvl2pPr marL="434340" indent="0">
              <a:buNone/>
              <a:defRPr sz="1900">
                <a:solidFill>
                  <a:schemeClr val="tx1">
                    <a:tint val="82000"/>
                  </a:schemeClr>
                </a:solidFill>
              </a:defRPr>
            </a:lvl2pPr>
            <a:lvl3pPr marL="868680" indent="0">
              <a:buNone/>
              <a:defRPr sz="1710">
                <a:solidFill>
                  <a:schemeClr val="tx1">
                    <a:tint val="82000"/>
                  </a:schemeClr>
                </a:solidFill>
              </a:defRPr>
            </a:lvl3pPr>
            <a:lvl4pPr marL="13030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4pPr>
            <a:lvl5pPr marL="173736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5pPr>
            <a:lvl6pPr marL="217170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6pPr>
            <a:lvl7pPr marL="260604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7pPr>
            <a:lvl8pPr marL="304038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8pPr>
            <a:lvl9pPr marL="34747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218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693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649114"/>
            <a:ext cx="749236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50" y="2988734"/>
            <a:ext cx="3674923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50" y="4453467"/>
            <a:ext cx="367492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7693" y="2988734"/>
            <a:ext cx="3693021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7693" y="4453467"/>
            <a:ext cx="369302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4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021" y="1755425"/>
            <a:ext cx="4397693" cy="8664222"/>
          </a:xfrm>
        </p:spPr>
        <p:txBody>
          <a:bodyPr/>
          <a:lstStyle>
            <a:lvl1pPr>
              <a:defRPr sz="3040"/>
            </a:lvl1pPr>
            <a:lvl2pPr>
              <a:defRPr sz="2660"/>
            </a:lvl2pPr>
            <a:lvl3pPr>
              <a:defRPr sz="228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93021" y="1755425"/>
            <a:ext cx="4397693" cy="8664222"/>
          </a:xfrm>
        </p:spPr>
        <p:txBody>
          <a:bodyPr anchor="t"/>
          <a:lstStyle>
            <a:lvl1pPr marL="0" indent="0">
              <a:buNone/>
              <a:defRPr sz="3040"/>
            </a:lvl1pPr>
            <a:lvl2pPr marL="434340" indent="0">
              <a:buNone/>
              <a:defRPr sz="2660"/>
            </a:lvl2pPr>
            <a:lvl3pPr marL="868680" indent="0">
              <a:buNone/>
              <a:defRPr sz="2280"/>
            </a:lvl3pPr>
            <a:lvl4pPr marL="1303020" indent="0">
              <a:buNone/>
              <a:defRPr sz="1900"/>
            </a:lvl4pPr>
            <a:lvl5pPr marL="1737360" indent="0">
              <a:buNone/>
              <a:defRPr sz="1900"/>
            </a:lvl5pPr>
            <a:lvl6pPr marL="2171700" indent="0">
              <a:buNone/>
              <a:defRPr sz="1900"/>
            </a:lvl6pPr>
            <a:lvl7pPr marL="2606040" indent="0">
              <a:buNone/>
              <a:defRPr sz="1900"/>
            </a:lvl7pPr>
            <a:lvl8pPr marL="3040380" indent="0">
              <a:buNone/>
              <a:defRPr sz="1900"/>
            </a:lvl8pPr>
            <a:lvl9pPr marL="3474720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2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218" y="649114"/>
            <a:ext cx="749236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18" y="3245556"/>
            <a:ext cx="749236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218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F63EC-2FA1-459E-9A6A-72EE912ADE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503" y="11300181"/>
            <a:ext cx="293179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35053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8680" rtl="0" eaLnBrk="1" latinLnBrk="0" hangingPunct="1">
        <a:lnSpc>
          <a:spcPct val="90000"/>
        </a:lnSpc>
        <a:spcBef>
          <a:spcPct val="0"/>
        </a:spcBef>
        <a:buNone/>
        <a:defRPr sz="41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868680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1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95453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38887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8232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2575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6918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1pPr>
      <a:lvl2pPr marL="4343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3pPr>
      <a:lvl4pPr marL="13030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73736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17170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6060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0403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4747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59DD6C-0565-F64D-51AD-5A8610DD05B4}"/>
              </a:ext>
            </a:extLst>
          </p:cNvPr>
          <p:cNvSpPr txBox="1"/>
          <p:nvPr/>
        </p:nvSpPr>
        <p:spPr>
          <a:xfrm>
            <a:off x="2712697" y="288099"/>
            <a:ext cx="326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Course Info</a:t>
            </a:r>
          </a:p>
        </p:txBody>
      </p:sp>
      <p:pic>
        <p:nvPicPr>
          <p:cNvPr id="1026" name="Picture 2" descr="American Bald Eagle American Flag Decal Large Is 12.0&quot; in Size">
            <a:extLst>
              <a:ext uri="{FF2B5EF4-FFF2-40B4-BE49-F238E27FC236}">
                <a16:creationId xmlns:a16="http://schemas.microsoft.com/office/drawing/2014/main" id="{68F9ACFC-8EA9-AE85-CCAE-BD8B8AC8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88" y="4219956"/>
            <a:ext cx="2067511" cy="24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2D082-4FF7-2B1B-2735-A3940AECEC74}"/>
              </a:ext>
            </a:extLst>
          </p:cNvPr>
          <p:cNvSpPr txBox="1"/>
          <p:nvPr/>
        </p:nvSpPr>
        <p:spPr>
          <a:xfrm>
            <a:off x="626301" y="1206783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MW 4:10-5:25 PM</a:t>
            </a:r>
          </a:p>
          <a:p>
            <a:r>
              <a:rPr lang="en-US" dirty="0"/>
              <a:t>Location: Chem 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88003-7C81-EE94-44B4-4DC2F31A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29" y="1290181"/>
            <a:ext cx="3706947" cy="2709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98EBA-AC5F-8482-612D-B91E86B7E8C5}"/>
              </a:ext>
            </a:extLst>
          </p:cNvPr>
          <p:cNvSpPr txBox="1"/>
          <p:nvPr/>
        </p:nvSpPr>
        <p:spPr>
          <a:xfrm>
            <a:off x="626301" y="2105117"/>
            <a:ext cx="29148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 Dr. Lorien Foote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GLASS 211A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lfoote@tamu.edu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MW 10:20-11:20 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MW 1:30-2:30 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appointment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A85C5-B8BD-C1BF-321B-627E5C44320B}"/>
              </a:ext>
            </a:extLst>
          </p:cNvPr>
          <p:cNvSpPr txBox="1"/>
          <p:nvPr/>
        </p:nvSpPr>
        <p:spPr>
          <a:xfrm>
            <a:off x="626301" y="4252090"/>
            <a:ext cx="3908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Teaching Assistant: John Lewis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GLASS 003B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john-lewis@tamu.edu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 10:00-11:00 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7BE36-ACC0-FCB6-314A-FF6D99243F2D}"/>
              </a:ext>
            </a:extLst>
          </p:cNvPr>
          <p:cNvSpPr txBox="1"/>
          <p:nvPr/>
        </p:nvSpPr>
        <p:spPr>
          <a:xfrm>
            <a:off x="626301" y="62347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Grading: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2BF8F5C-43E1-BD98-7A81-149E6061A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05095"/>
              </p:ext>
            </p:extLst>
          </p:nvPr>
        </p:nvGraphicFramePr>
        <p:xfrm>
          <a:off x="600434" y="6733607"/>
          <a:ext cx="5950678" cy="47037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44015">
                  <a:extLst>
                    <a:ext uri="{9D8B030D-6E8A-4147-A177-3AD203B41FA5}">
                      <a16:colId xmlns:a16="http://schemas.microsoft.com/office/drawing/2014/main" val="2942164622"/>
                    </a:ext>
                  </a:extLst>
                </a:gridCol>
                <a:gridCol w="1976701">
                  <a:extLst>
                    <a:ext uri="{9D8B030D-6E8A-4147-A177-3AD203B41FA5}">
                      <a16:colId xmlns:a16="http://schemas.microsoft.com/office/drawing/2014/main" val="3753151027"/>
                    </a:ext>
                  </a:extLst>
                </a:gridCol>
                <a:gridCol w="1229962">
                  <a:extLst>
                    <a:ext uri="{9D8B030D-6E8A-4147-A177-3AD203B41FA5}">
                      <a16:colId xmlns:a16="http://schemas.microsoft.com/office/drawing/2014/main" val="4273169721"/>
                    </a:ext>
                  </a:extLst>
                </a:gridCol>
              </a:tblGrid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Assignment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Due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299775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Martin Essay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Sep.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350682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Sledge Essay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727452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Military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45661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Sherman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89306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Cordon of Steel MC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260616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Soldier Comparison Essay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706487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Midterm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272021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6 (3:30-5:30)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4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1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E7CA3-DCCC-1222-3B06-A14BD7948B8C}"/>
              </a:ext>
            </a:extLst>
          </p:cNvPr>
          <p:cNvSpPr txBox="1"/>
          <p:nvPr/>
        </p:nvSpPr>
        <p:spPr>
          <a:xfrm>
            <a:off x="0" y="0"/>
            <a:ext cx="868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French and Indian War (AKA The Seven Years War) (1754-1763)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Started when a group led by George Washington, that was supposed to scout French forts, engaged a French force. One of the Indians that was with the British killed a French man and humiliated him.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first major British attack on the French forts came with the attack on Fort Duquesne (Pittsburgh). It was led by Edward Braddock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led a group of 2,200 soldiers (mostly British)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whole reason this attack could happen was because Benjamin Franklin got a bunch of horses for them to use.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Braddock sent an advance column to attack the fort.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Battle of Monongahela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Due to his Indian allies, French commander Daniel Beaujeu knew it was coming.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He surprised the British by having the French attack the front, and his Indian allies attacking the flank.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The British were caught off guard and sustained heavy casualties. They tried to make formations they would use in Europe, but it wouldn’t work.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The Americans scattered and hit behind rocks and trees. They covered for retreating Brits.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dirty="0"/>
              <a:t>This led to the Americans thinking they were better fighters than the British. This battle was taught to young colonists, further seeding bad blood between the two.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B2D4-0A22-A33C-FDCA-8D4C11A6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81" y="9232375"/>
            <a:ext cx="3954975" cy="2644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E2BC0-3C18-D490-AFE7-8AFDF350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6207"/>
            <a:ext cx="4400738" cy="5885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3681C-4F8F-C002-B3D4-945EB984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306206"/>
            <a:ext cx="4330740" cy="26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326F9-21F0-2D96-2723-17A0EE8C9AC0}"/>
              </a:ext>
            </a:extLst>
          </p:cNvPr>
          <p:cNvSpPr txBox="1"/>
          <p:nvPr/>
        </p:nvSpPr>
        <p:spPr>
          <a:xfrm>
            <a:off x="0" y="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turning around the war: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William Pitt became prime minister halfway through the war, and had a different strategy to win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would finance the Prussians in Europe but send the British military resources to North America.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also wanted to use the blueprint to attack Canada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His first course of action was to blockade Canada, and that worked.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James Wolfe was sent to lead the attack on Québec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1/4</a:t>
            </a:r>
            <a:r>
              <a:rPr lang="en-US" baseline="30000" dirty="0"/>
              <a:t>th</a:t>
            </a:r>
            <a:r>
              <a:rPr lang="en-US" dirty="0"/>
              <a:t> of the navy was sent, and 8,500 men.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had troubles attacking The fort in Québec and was running out of ideas. However, an American POW escaped the fort and told him of a secret path they could take to attack the city from behind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Wolfe used this information, and at night, transported his troops to the lakeside, and had them all climb up a cliff to attack the city.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morning, the Battle of the Plains of Abraham took place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Marquis de Montcalm saw them in the morning and sent his troops to engage them.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French lost embarrassingly, as most of their troops were undisciplined.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35D28-71FB-761C-E2C9-837ADD0E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0" y="5355312"/>
            <a:ext cx="4572000" cy="338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2041D-FE48-991B-0C8A-593BA806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8" y="5591390"/>
            <a:ext cx="2343150" cy="2911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DFB71-38D2-7115-48CC-3D3541531338}"/>
              </a:ext>
            </a:extLst>
          </p:cNvPr>
          <p:cNvSpPr txBox="1"/>
          <p:nvPr/>
        </p:nvSpPr>
        <p:spPr>
          <a:xfrm>
            <a:off x="0" y="8751343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Despite this big win, British and colonial relations were still strained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Throughout the war, the British sent letters back home saying the Americans were undisciplined and cowardly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They would not head into Canada, because their contracts said they were enlisted for 3 months in their homeland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Americans were mad because the British professional soldiers had to stay in their homes. They were low-class and caused trouble.</a:t>
            </a:r>
          </a:p>
        </p:txBody>
      </p:sp>
    </p:spTree>
    <p:extLst>
      <p:ext uri="{BB962C8B-B14F-4D97-AF65-F5344CB8AC3E}">
        <p14:creationId xmlns:p14="http://schemas.microsoft.com/office/powerpoint/2010/main" val="20115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13E22-93EF-A476-CDB1-180BF8DF5034}"/>
              </a:ext>
            </a:extLst>
          </p:cNvPr>
          <p:cNvSpPr txBox="1"/>
          <p:nvPr/>
        </p:nvSpPr>
        <p:spPr>
          <a:xfrm>
            <a:off x="0" y="0"/>
            <a:ext cx="4121962" cy="1189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Topics Covered:</a:t>
            </a:r>
          </a:p>
          <a:p>
            <a:endParaRPr lang="en-US" sz="1700" dirty="0"/>
          </a:p>
          <a:p>
            <a:r>
              <a:rPr lang="en-US" sz="1700" dirty="0"/>
              <a:t>Aug 19: Indian Warfare and Adaptation</a:t>
            </a:r>
          </a:p>
          <a:p>
            <a:r>
              <a:rPr lang="en-US" sz="1700" dirty="0"/>
              <a:t>Aug 21: Colonial Wars</a:t>
            </a:r>
          </a:p>
          <a:p>
            <a:endParaRPr lang="en-US" sz="1700" dirty="0"/>
          </a:p>
          <a:p>
            <a:r>
              <a:rPr lang="en-US" sz="1700" dirty="0"/>
              <a:t>Aug 26: American Revolution</a:t>
            </a:r>
          </a:p>
          <a:p>
            <a:r>
              <a:rPr lang="en-US" sz="1700" dirty="0"/>
              <a:t>Aug 28: American Revolution</a:t>
            </a:r>
          </a:p>
          <a:p>
            <a:endParaRPr lang="en-US" sz="1700" dirty="0"/>
          </a:p>
          <a:p>
            <a:r>
              <a:rPr lang="en-US" sz="1700" dirty="0"/>
              <a:t>Sep 4: Early Republic</a:t>
            </a:r>
          </a:p>
          <a:p>
            <a:endParaRPr lang="en-US" sz="1700" dirty="0"/>
          </a:p>
          <a:p>
            <a:r>
              <a:rPr lang="en-US" sz="1700" dirty="0"/>
              <a:t>Sep 9: War of 1812</a:t>
            </a:r>
          </a:p>
          <a:p>
            <a:r>
              <a:rPr lang="en-US" sz="1700" dirty="0"/>
              <a:t>Sep 11: National Expansion</a:t>
            </a:r>
          </a:p>
          <a:p>
            <a:endParaRPr lang="en-US" sz="1700" dirty="0"/>
          </a:p>
          <a:p>
            <a:r>
              <a:rPr lang="en-US" sz="1700" dirty="0"/>
              <a:t>Sep 16: The Mexican War</a:t>
            </a:r>
          </a:p>
          <a:p>
            <a:r>
              <a:rPr lang="en-US" sz="1700" dirty="0"/>
              <a:t>Sep 18: The Civil War</a:t>
            </a:r>
          </a:p>
          <a:p>
            <a:endParaRPr lang="en-US" sz="1700" dirty="0"/>
          </a:p>
          <a:p>
            <a:r>
              <a:rPr lang="en-US" sz="1700" dirty="0"/>
              <a:t>Sep 23: The Civil War</a:t>
            </a:r>
          </a:p>
          <a:p>
            <a:r>
              <a:rPr lang="en-US" sz="1700" dirty="0"/>
              <a:t>Sep 25: The Civil War</a:t>
            </a:r>
          </a:p>
          <a:p>
            <a:endParaRPr lang="en-US" sz="1700" dirty="0"/>
          </a:p>
          <a:p>
            <a:r>
              <a:rPr lang="en-US" sz="1700" dirty="0"/>
              <a:t>Sep 30: Reconstruction and  Frontier Wars</a:t>
            </a:r>
          </a:p>
          <a:p>
            <a:r>
              <a:rPr lang="en-US" sz="1700" dirty="0"/>
              <a:t>Oct 2: War for Empire</a:t>
            </a:r>
          </a:p>
          <a:p>
            <a:endParaRPr lang="en-US" sz="1700" dirty="0"/>
          </a:p>
          <a:p>
            <a:r>
              <a:rPr lang="en-US" sz="1700" dirty="0"/>
              <a:t>Oct 9: Midterm</a:t>
            </a:r>
          </a:p>
          <a:p>
            <a:endParaRPr lang="en-US" sz="1700" dirty="0"/>
          </a:p>
          <a:p>
            <a:r>
              <a:rPr lang="en-US" sz="1700" dirty="0"/>
              <a:t>Oct 14: Early 20</a:t>
            </a:r>
            <a:r>
              <a:rPr lang="en-US" sz="1700" baseline="30000" dirty="0"/>
              <a:t>th</a:t>
            </a:r>
            <a:r>
              <a:rPr lang="en-US" sz="1700" dirty="0"/>
              <a:t> Century</a:t>
            </a:r>
          </a:p>
          <a:p>
            <a:r>
              <a:rPr lang="en-US" sz="1700" dirty="0"/>
              <a:t>Oct 16: The Great War</a:t>
            </a:r>
          </a:p>
          <a:p>
            <a:endParaRPr lang="en-US" sz="1700" dirty="0"/>
          </a:p>
          <a:p>
            <a:r>
              <a:rPr lang="en-US" sz="1700" dirty="0"/>
              <a:t>Oct 21: Inter-War Years</a:t>
            </a:r>
          </a:p>
          <a:p>
            <a:r>
              <a:rPr lang="en-US" sz="1700" dirty="0"/>
              <a:t>Oct 23: World War II</a:t>
            </a:r>
          </a:p>
          <a:p>
            <a:endParaRPr lang="en-US" sz="1700" dirty="0"/>
          </a:p>
          <a:p>
            <a:r>
              <a:rPr lang="en-US" sz="1700" dirty="0"/>
              <a:t>Oct 28: World War II</a:t>
            </a:r>
          </a:p>
          <a:p>
            <a:r>
              <a:rPr lang="en-US" sz="1700" dirty="0"/>
              <a:t>Oct 30: World War II</a:t>
            </a:r>
          </a:p>
          <a:p>
            <a:endParaRPr lang="en-US" sz="1700" dirty="0"/>
          </a:p>
          <a:p>
            <a:r>
              <a:rPr lang="en-US" sz="1700" dirty="0"/>
              <a:t>Nov 4: Atomic and Cold War</a:t>
            </a:r>
          </a:p>
          <a:p>
            <a:r>
              <a:rPr lang="en-US" sz="1700" dirty="0"/>
              <a:t>Nov 6: Korean War</a:t>
            </a:r>
          </a:p>
          <a:p>
            <a:endParaRPr lang="en-US" sz="1700" dirty="0"/>
          </a:p>
          <a:p>
            <a:r>
              <a:rPr lang="en-US" sz="1700" dirty="0"/>
              <a:t>Nov 11: Vietnam</a:t>
            </a:r>
          </a:p>
          <a:p>
            <a:r>
              <a:rPr lang="en-US" sz="1700" dirty="0"/>
              <a:t>Nov 13: Vietnam</a:t>
            </a:r>
          </a:p>
          <a:p>
            <a:endParaRPr lang="en-US" sz="1700" dirty="0"/>
          </a:p>
          <a:p>
            <a:r>
              <a:rPr lang="en-US" sz="1700" dirty="0"/>
              <a:t>Nov 18: Vietnam</a:t>
            </a:r>
          </a:p>
          <a:p>
            <a:r>
              <a:rPr lang="en-US" sz="1700" dirty="0"/>
              <a:t>Nov 20: Recovery and End of Cold War</a:t>
            </a:r>
          </a:p>
          <a:p>
            <a:endParaRPr lang="en-US" sz="1700" dirty="0"/>
          </a:p>
          <a:p>
            <a:r>
              <a:rPr lang="en-US" sz="1700" dirty="0"/>
              <a:t>Nov 25: Gulf War</a:t>
            </a:r>
          </a:p>
          <a:p>
            <a:endParaRPr lang="en-US" dirty="0"/>
          </a:p>
          <a:p>
            <a:r>
              <a:rPr lang="en-US" dirty="0"/>
              <a:t>Dec 2: War on Terror</a:t>
            </a:r>
          </a:p>
        </p:txBody>
      </p:sp>
    </p:spTree>
    <p:extLst>
      <p:ext uri="{BB962C8B-B14F-4D97-AF65-F5344CB8AC3E}">
        <p14:creationId xmlns:p14="http://schemas.microsoft.com/office/powerpoint/2010/main" val="70151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A5578-37EA-14AE-6677-0AE65AE9518E}"/>
              </a:ext>
            </a:extLst>
          </p:cNvPr>
          <p:cNvSpPr txBox="1"/>
          <p:nvPr/>
        </p:nvSpPr>
        <p:spPr>
          <a:xfrm>
            <a:off x="263046" y="275573"/>
            <a:ext cx="7490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Overarching Questions: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Americans applied the concepts of civilization and mortality to how they practice war? How have Americans justified guerilla war and hard war against civilians?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Americans conceived of the citizen-soldier vs. the professional soldier?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social and cultural forces shaped American military institutions and how Americans practice war? What role have wars played in transforming social life in the United States?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military theories, strategies, and tactics changed over time? What factors have contributed to the changes?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did the enlisted soldier experience duty and combat? How did that experience change and remain the same across time?</a:t>
            </a:r>
          </a:p>
        </p:txBody>
      </p:sp>
    </p:spTree>
    <p:extLst>
      <p:ext uri="{BB962C8B-B14F-4D97-AF65-F5344CB8AC3E}">
        <p14:creationId xmlns:p14="http://schemas.microsoft.com/office/powerpoint/2010/main" val="314848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694456-0A74-3CAB-BAED-2540605AC6A6}"/>
              </a:ext>
            </a:extLst>
          </p:cNvPr>
          <p:cNvSpPr txBox="1"/>
          <p:nvPr/>
        </p:nvSpPr>
        <p:spPr>
          <a:xfrm>
            <a:off x="2046521" y="175364"/>
            <a:ext cx="4593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Indigenous Wars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0EC2E-B83D-31BB-6ABC-CC8E55516ACA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Characterized by conflict between 2 societies with different military cultures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BF6F3-4AF3-FC2C-9387-C2121EFEFCDA}"/>
              </a:ext>
            </a:extLst>
          </p:cNvPr>
          <p:cNvSpPr txBox="1"/>
          <p:nvPr/>
        </p:nvSpPr>
        <p:spPr>
          <a:xfrm>
            <a:off x="0" y="1837358"/>
            <a:ext cx="3621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Native Military Culture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A511-92B1-9B60-CA31-0EADEA256638}"/>
              </a:ext>
            </a:extLst>
          </p:cNvPr>
          <p:cNvSpPr txBox="1"/>
          <p:nvPr/>
        </p:nvSpPr>
        <p:spPr>
          <a:xfrm>
            <a:off x="0" y="2360578"/>
            <a:ext cx="8686800" cy="452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 For Wars among natives: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Revenge against another tribe for killing one of their 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Taking captives to replace that lost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battle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Focused on ambush to surprise enemy and get captives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Parties usually consist of a few people with good senses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Communicate with accurate animal sounds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Attack with tomahawks and knives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Masters of concealment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Hand-to-Hand combat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Important to natives because the only way to become a “man” was to participate in hand to hand-to-hand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Natives viewed resisting torture as manly. Dying while resisting torture was a great honor.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Europeans viewed torture as savage.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B5DC7-3621-0F6A-8B5F-B6E8B20B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7" y="6887353"/>
            <a:ext cx="482984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8BD0D-ED06-5447-F97C-B530D1E489F2}"/>
              </a:ext>
            </a:extLst>
          </p:cNvPr>
          <p:cNvSpPr txBox="1"/>
          <p:nvPr/>
        </p:nvSpPr>
        <p:spPr>
          <a:xfrm>
            <a:off x="0" y="246553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European Military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64706-68D9-52B3-4FD0-09BF166BB060}"/>
              </a:ext>
            </a:extLst>
          </p:cNvPr>
          <p:cNvSpPr txBox="1"/>
          <p:nvPr/>
        </p:nvSpPr>
        <p:spPr>
          <a:xfrm>
            <a:off x="0" y="917789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military culture is characterized by a fear of standing armies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Standing armies were viewed as tyrannical and against liberty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Instead, militias were used, and war was supposed to be fought by the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man would participate in drills every other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line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Men would stand shoulder-to-shoulder and fire timed volleys at the enemy to instill 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lot of precision and training were necessary to perform effectively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weapons during this time were the matchlock, and later, the flintlock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61D01-D63C-241F-179F-401FFCD0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112"/>
            <a:ext cx="8686800" cy="3201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3FC46-A586-97A6-9E47-6A9397714061}"/>
              </a:ext>
            </a:extLst>
          </p:cNvPr>
          <p:cNvSpPr txBox="1"/>
          <p:nvPr/>
        </p:nvSpPr>
        <p:spPr>
          <a:xfrm>
            <a:off x="0" y="6864263"/>
            <a:ext cx="3421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Colonial adaptations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2E669-76BE-DA27-29C8-1CF24779CED1}"/>
              </a:ext>
            </a:extLst>
          </p:cNvPr>
          <p:cNvSpPr txBox="1"/>
          <p:nvPr/>
        </p:nvSpPr>
        <p:spPr>
          <a:xfrm>
            <a:off x="0" y="7387483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Tidewater War (Virginia, 1622-1632)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March 22</a:t>
            </a:r>
            <a:r>
              <a:rPr lang="en-US" baseline="30000" dirty="0"/>
              <a:t>nd</a:t>
            </a:r>
            <a:r>
              <a:rPr lang="en-US" dirty="0"/>
              <a:t>, 1622, Natives ambushed settlements in Virginia, killing 25% of the population.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would march into the woods asking for battle but were only met with more ambushes and laughter.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Made the colonists realize they were vulnerable to native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Colonials trying to adapt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strongholds and defenses to protect people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Natives would not put the defenses under siege, leading to a waste of time and resources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defensive line and forts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Natives could easily sneak through the line with concealment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rangers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Semi useful, could report whereabouts of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E57BB-0FB3-B680-9D43-45C5E505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26" y="335124"/>
            <a:ext cx="3491422" cy="2625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1E717-1E25-7CFD-D7C7-D7C17951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3" y="243459"/>
            <a:ext cx="3851373" cy="2809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1E136-EF93-D715-A2C6-9B9FBA088A52}"/>
              </a:ext>
            </a:extLst>
          </p:cNvPr>
          <p:cNvSpPr txBox="1"/>
          <p:nvPr/>
        </p:nvSpPr>
        <p:spPr>
          <a:xfrm>
            <a:off x="0" y="3306871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 Adaptations during Tidewater War: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alliances with other natives to have them reveal settlements to the colonists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 this information to destroy food supplies, crippling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ambush tactics of their own by hiding behind trees and firing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0CC84-0766-B411-A3CA-1568F827DD86}"/>
              </a:ext>
            </a:extLst>
          </p:cNvPr>
          <p:cNvSpPr txBox="1"/>
          <p:nvPr/>
        </p:nvSpPr>
        <p:spPr>
          <a:xfrm>
            <a:off x="0" y="4868372"/>
            <a:ext cx="6942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King Phillip’s War (New England, 1675-1676)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846B45-A2DE-AEA0-B67D-237DFC42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89" y="8223136"/>
            <a:ext cx="4239406" cy="3345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93B2F-6A83-8136-7A00-EA9B341D82F6}"/>
              </a:ext>
            </a:extLst>
          </p:cNvPr>
          <p:cNvSpPr txBox="1"/>
          <p:nvPr/>
        </p:nvSpPr>
        <p:spPr>
          <a:xfrm>
            <a:off x="-15628" y="5391592"/>
            <a:ext cx="870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Bloodiest war in American history (by percentages)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of natives died, 5% of English colonists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with the devastation of New England towns by the Wampanoag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use their new tactics to go and destroy native towns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Battle of great swamp (1676)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Fearing an attack next year, the colonists made a preemptive attack on the natives during the winter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entire village was burnt to the ground</a:t>
            </a:r>
          </a:p>
        </p:txBody>
      </p:sp>
    </p:spTree>
    <p:extLst>
      <p:ext uri="{BB962C8B-B14F-4D97-AF65-F5344CB8AC3E}">
        <p14:creationId xmlns:p14="http://schemas.microsoft.com/office/powerpoint/2010/main" val="274293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928F73-32A6-36F6-EC31-767874BA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" y="100207"/>
            <a:ext cx="8634311" cy="4663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08E21C-EE87-CDCA-E30E-3943475D61AB}"/>
              </a:ext>
            </a:extLst>
          </p:cNvPr>
          <p:cNvSpPr txBox="1"/>
          <p:nvPr/>
        </p:nvSpPr>
        <p:spPr>
          <a:xfrm>
            <a:off x="0" y="4910203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Colonial Adaptation: Benjamin Church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Benjamin church got permission to make a militia that fought like the natives.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ambush tactics used were very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Adaptation: Volley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During one example, Benjamin Church’s group encountered a native unit that ambushed them with volley fire.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from the war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accounts of the war were created for the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the start of the colonists viewing themselves as Americans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to the natives being viewed as savages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to question 1 of the overarching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enemies were savages, the only way that they could be beat was to adapt their savage tactics</a:t>
            </a:r>
          </a:p>
        </p:txBody>
      </p:sp>
    </p:spTree>
    <p:extLst>
      <p:ext uri="{BB962C8B-B14F-4D97-AF65-F5344CB8AC3E}">
        <p14:creationId xmlns:p14="http://schemas.microsoft.com/office/powerpoint/2010/main" val="91208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1DC4D-7B37-8566-50BF-C8161FE0CA1B}"/>
              </a:ext>
            </a:extLst>
          </p:cNvPr>
          <p:cNvSpPr txBox="1"/>
          <p:nvPr/>
        </p:nvSpPr>
        <p:spPr>
          <a:xfrm>
            <a:off x="0" y="175364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Colonial Wars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60D15-A53E-5190-80CE-5C47C5413AD3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Characterized by the sowing of discontent between colonists and the British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0569-342C-B073-DE9F-B306E83F868D}"/>
              </a:ext>
            </a:extLst>
          </p:cNvPr>
          <p:cNvSpPr txBox="1"/>
          <p:nvPr/>
        </p:nvSpPr>
        <p:spPr>
          <a:xfrm>
            <a:off x="0" y="1652692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advantages over the French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England had the most dominant navy in the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British colonies were much more populated  and developed than the French 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British were focused on agriculture while French were focused on fur 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William’s War (1689-1697)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French and Natives strike New England and New York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Leads to colonists meeting to develop a plan to attack Canada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plan called “The Blueprint” with two groups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One would be land based that would set out from Albany, head North past Lake Champlain, and strike Montréal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other would be sea based, head out of Boston, go through the Gulf of St. Lawrence, go down the St. Lawrence River, and strike Québec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blueprint couldn’t be used due to a lack of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rest of the war consisted of border raiding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treaty reinstated the status-quo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F1BCC-E229-C198-816F-84F54409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85" y="7081928"/>
            <a:ext cx="6936827" cy="49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7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9CBAE-4F3F-4D1F-F7B8-57FAC1B74AF6}"/>
              </a:ext>
            </a:extLst>
          </p:cNvPr>
          <p:cNvSpPr txBox="1"/>
          <p:nvPr/>
        </p:nvSpPr>
        <p:spPr>
          <a:xfrm>
            <a:off x="2" y="1"/>
            <a:ext cx="539180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Queen Anne’s War (1702-1713)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wanted help from the British to go through with their blueprint, but the British cared more about Europe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in 1709, the British told the colonists they were planning on coming to help.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2,000 militia men gathered waiting for the British, but the British ended up canceling the expedition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1711, another expedition was planned and to be led by Hovenden Walker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sea group consisted of 9 ships of war, 60 transports and 12,000 troops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planned was started, but a storm ravaged the sea group. This led to 8 transports running aground, killing ~1,000 men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Walker cancelled the expedition after this.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were mad the British turned around, and the British didn’t like the colonists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04530-3734-6E40-C689-A0AD9F5C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75" y="0"/>
            <a:ext cx="2756031" cy="3205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21DC4-FA6F-4CBD-5ED3-488C00E7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75" y="3205656"/>
            <a:ext cx="2506830" cy="3526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7137B5-829D-69CD-9912-62391825D38B}"/>
              </a:ext>
            </a:extLst>
          </p:cNvPr>
          <p:cNvSpPr txBox="1"/>
          <p:nvPr/>
        </p:nvSpPr>
        <p:spPr>
          <a:xfrm>
            <a:off x="0" y="6447797"/>
            <a:ext cx="868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George’s War (1744-1748) (France and Spain)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British put together a large task force to attack Cartagena (Colombia), and the colonists sent some men to help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British treated the colonists poorly, giving them the worst supplied and making them do fatigue duties (dirty work).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On top of that, the expedition failed.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Near the end of the war, the colonists planned an attack on Louisburg, a large fortress that could attack ships going to the Gulf of St. Lawrence.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They could do this because the fort was lightly defended at the time.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captured the fort and held it until the end of the war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However, in the treaty, they had to give it back to the French.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99897-7261-059F-5024-401220994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62" y="9675975"/>
            <a:ext cx="3027091" cy="2291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61FA15-0A94-B58C-A6FC-8A0FE8353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56" y="9595088"/>
            <a:ext cx="3380238" cy="24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8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1886</Words>
  <Application>Microsoft Office PowerPoint</Application>
  <PresentationFormat>Custom</PresentationFormat>
  <Paragraphs>221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Roosa</dc:creator>
  <cp:lastModifiedBy>William Roosa</cp:lastModifiedBy>
  <cp:revision>3</cp:revision>
  <dcterms:created xsi:type="dcterms:W3CDTF">2024-08-20T00:05:07Z</dcterms:created>
  <dcterms:modified xsi:type="dcterms:W3CDTF">2024-08-22T00:13:24Z</dcterms:modified>
</cp:coreProperties>
</file>